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  <p:sldMasterId id="2147483702" r:id="rId4"/>
    <p:sldMasterId id="2147483714" r:id="rId5"/>
  </p:sldMasterIdLst>
  <p:notesMasterIdLst>
    <p:notesMasterId r:id="rId19"/>
  </p:notesMasterIdLst>
  <p:handoutMasterIdLst>
    <p:handoutMasterId r:id="rId20"/>
  </p:handoutMasterIdLst>
  <p:sldIdLst>
    <p:sldId id="267" r:id="rId6"/>
    <p:sldId id="280" r:id="rId7"/>
    <p:sldId id="277" r:id="rId8"/>
    <p:sldId id="270" r:id="rId9"/>
    <p:sldId id="259" r:id="rId10"/>
    <p:sldId id="262" r:id="rId11"/>
    <p:sldId id="263" r:id="rId12"/>
    <p:sldId id="278" r:id="rId13"/>
    <p:sldId id="274" r:id="rId14"/>
    <p:sldId id="273" r:id="rId15"/>
    <p:sldId id="275" r:id="rId16"/>
    <p:sldId id="276" r:id="rId17"/>
    <p:sldId id="269" r:id="rId18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684A9-DD86-455C-A9C6-B74F1ED0241A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0C66-4791-412A-89F8-FD3B2C0CEA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92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33359-5D2D-439D-ADFC-7E0819A097A3}" type="datetimeFigureOut">
              <a:rPr lang="en-GB" smtClean="0"/>
              <a:t>10/10/2014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4391-E59E-4FB8-AAA1-FD92126BB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24391-E59E-4FB8-AAA1-FD92126BB4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4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Introduksjonsforelesning for masterstudenter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807A-8291-4209-821C-6FA1FF7FEA26}" type="slidenum">
              <a:rPr lang="nn-NO" altLang="nb-NO" smtClean="0">
                <a:solidFill>
                  <a:prstClr val="black"/>
                </a:solidFill>
              </a:rPr>
              <a:pPr/>
              <a:t>9</a:t>
            </a:fld>
            <a:endParaRPr lang="nn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807A-8291-4209-821C-6FA1FF7FEA26}" type="slidenum">
              <a:rPr lang="nn-NO" altLang="nb-NO" smtClean="0">
                <a:solidFill>
                  <a:prstClr val="black"/>
                </a:solidFill>
              </a:rPr>
              <a:pPr/>
              <a:t>11</a:t>
            </a:fld>
            <a:endParaRPr lang="nn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6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91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80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55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17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90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02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0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6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9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80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48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098276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601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176170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10443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603346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802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985848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29603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684049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642382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629966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1925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22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644552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12383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007490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281600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332285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446830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173512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2355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007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44253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899736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118638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515441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221844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176993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035164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271836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061089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67079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8288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21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5682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76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alt-logo-t-003d85-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59375"/>
            <a:ext cx="187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5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3CC1E773-DF28-4F83-BFA5-6BB178B7402B}" type="datetimeFigureOut">
              <a:rPr lang="da-DK" smtClean="0"/>
              <a:t>10-10-2014</a:t>
            </a:fld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4466305E-CE20-451B-90E5-704789AB51D2}" type="slidenum">
              <a:rPr lang="da-DK" smtClean="0"/>
              <a:t>‹#›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000750"/>
            <a:ext cx="9144000" cy="1588"/>
          </a:xfrm>
          <a:prstGeom prst="line">
            <a:avLst/>
          </a:prstGeom>
          <a:ln w="76200" cmpd="thinThick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1" descr="alt-logo-t-003d85-e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5060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61" r:id="rId3"/>
    <p:sldLayoutId id="2147483662" r:id="rId4"/>
    <p:sldLayoutId id="2147483672" r:id="rId5"/>
    <p:sldLayoutId id="2147483663" r:id="rId6"/>
    <p:sldLayoutId id="2147483673" r:id="rId7"/>
    <p:sldLayoutId id="2147483664" r:id="rId8"/>
    <p:sldLayoutId id="214748367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95D4-24E5-4C39-940C-1B24D23CA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012-55DC-44A0-B8C8-8E8BDAEF8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8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Picture 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8"/>
            <a:ext cx="9144000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tittelstil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tekststiler i malen</a:t>
            </a:r>
          </a:p>
          <a:p>
            <a:pPr lvl="1"/>
            <a:r>
              <a:rPr lang="nn-NO" altLang="nb-NO" smtClean="0"/>
              <a:t>Andre nivå</a:t>
            </a:r>
          </a:p>
          <a:p>
            <a:pPr lvl="2"/>
            <a:r>
              <a:rPr lang="nn-NO" altLang="nb-NO" smtClean="0"/>
              <a:t>Tredje nivå</a:t>
            </a:r>
          </a:p>
          <a:p>
            <a:pPr lvl="3"/>
            <a:r>
              <a:rPr lang="nn-NO" altLang="nb-NO" smtClean="0"/>
              <a:t>Fjerde nivå</a:t>
            </a:r>
          </a:p>
          <a:p>
            <a:pPr lvl="4"/>
            <a:r>
              <a:rPr lang="nn-NO" altLang="nb-NO" smtClean="0"/>
              <a:t>Femte nivå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152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112713" y="64008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5DD50A1-8AEB-4DDE-AEE5-4170055875B4}" type="slidenum">
              <a:rPr lang="nn-NO" altLang="nb-NO" sz="14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alt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Picture 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8"/>
            <a:ext cx="9144000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tittelstil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tekststiler i malen</a:t>
            </a:r>
          </a:p>
          <a:p>
            <a:pPr lvl="1"/>
            <a:r>
              <a:rPr lang="nn-NO" altLang="nb-NO" smtClean="0"/>
              <a:t>Andre nivå</a:t>
            </a:r>
          </a:p>
          <a:p>
            <a:pPr lvl="2"/>
            <a:r>
              <a:rPr lang="nn-NO" altLang="nb-NO" smtClean="0"/>
              <a:t>Tredje nivå</a:t>
            </a:r>
          </a:p>
          <a:p>
            <a:pPr lvl="3"/>
            <a:r>
              <a:rPr lang="nn-NO" altLang="nb-NO" smtClean="0"/>
              <a:t>Fjerde nivå</a:t>
            </a:r>
          </a:p>
          <a:p>
            <a:pPr lvl="4"/>
            <a:r>
              <a:rPr lang="nn-NO" altLang="nb-NO" smtClean="0"/>
              <a:t>Femte nivå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152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112713" y="64008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5DD50A1-8AEB-4DDE-AEE5-4170055875B4}" type="slidenum">
              <a:rPr lang="nn-NO" altLang="nb-NO" sz="14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alt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Picture 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8"/>
            <a:ext cx="9144000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tittelstil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tekststiler i malen</a:t>
            </a:r>
          </a:p>
          <a:p>
            <a:pPr lvl="1"/>
            <a:r>
              <a:rPr lang="nn-NO" altLang="nb-NO" smtClean="0"/>
              <a:t>Andre nivå</a:t>
            </a:r>
          </a:p>
          <a:p>
            <a:pPr lvl="2"/>
            <a:r>
              <a:rPr lang="nn-NO" altLang="nb-NO" smtClean="0"/>
              <a:t>Tredje nivå</a:t>
            </a:r>
          </a:p>
          <a:p>
            <a:pPr lvl="3"/>
            <a:r>
              <a:rPr lang="nn-NO" altLang="nb-NO" smtClean="0"/>
              <a:t>Fjerde nivå</a:t>
            </a:r>
          </a:p>
          <a:p>
            <a:pPr lvl="4"/>
            <a:r>
              <a:rPr lang="nn-NO" altLang="nb-NO" smtClean="0"/>
              <a:t>Femte nivå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152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2912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 altLang="nb-NO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112713" y="64008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5DD50A1-8AEB-4DDE-AEE5-4170055875B4}" type="slidenum">
              <a:rPr lang="nn-NO" altLang="nb-NO" sz="14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n-NO" alt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en-GB" dirty="0" err="1" smtClean="0"/>
              <a:t>HealthyGrowth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Midterm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en-GB" dirty="0" smtClean="0"/>
              <a:t>Project coordinator Egon Noe</a:t>
            </a:r>
          </a:p>
          <a:p>
            <a:endParaRPr lang="en-GB" dirty="0" smtClean="0"/>
          </a:p>
          <a:p>
            <a:r>
              <a:rPr lang="en-GB" dirty="0" smtClean="0"/>
              <a:t>European CORE Organic Research </a:t>
            </a:r>
          </a:p>
          <a:p>
            <a:r>
              <a:rPr lang="en-GB" dirty="0" smtClean="0"/>
              <a:t>1 October 2013 </a:t>
            </a:r>
          </a:p>
          <a:p>
            <a:r>
              <a:rPr lang="en-GB" dirty="0" smtClean="0"/>
              <a:t>Stockholm, </a:t>
            </a:r>
            <a:r>
              <a:rPr lang="en-GB" dirty="0"/>
              <a:t>S</a:t>
            </a:r>
            <a:r>
              <a:rPr lang="en-GB" dirty="0" smtClean="0"/>
              <a:t>weden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73100"/>
            <a:ext cx="2736304" cy="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CONCLUSIONS</a:t>
            </a:r>
            <a:endParaRPr lang="nb-NO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6100" y="1484785"/>
            <a:ext cx="7772400" cy="3919066"/>
          </a:xfrm>
        </p:spPr>
        <p:txBody>
          <a:bodyPr/>
          <a:lstStyle/>
          <a:p>
            <a:pPr lvl="0"/>
            <a:r>
              <a:rPr lang="en-US" sz="1800" dirty="0">
                <a:solidFill>
                  <a:schemeClr val="accent2"/>
                </a:solidFill>
              </a:rPr>
              <a:t>Emphasize a diversity of values and product qualities far beyond organic </a:t>
            </a:r>
            <a:r>
              <a:rPr lang="en-US" sz="1800" dirty="0" smtClean="0">
                <a:solidFill>
                  <a:schemeClr val="accent2"/>
                </a:solidFill>
              </a:rPr>
              <a:t>standard</a:t>
            </a:r>
            <a:endParaRPr lang="nb-NO" sz="1800" dirty="0">
              <a:solidFill>
                <a:schemeClr val="accent2"/>
              </a:solidFill>
            </a:endParaRPr>
          </a:p>
          <a:p>
            <a:pPr lvl="0"/>
            <a:r>
              <a:rPr lang="en-US" sz="1800" dirty="0" smtClean="0">
                <a:solidFill>
                  <a:schemeClr val="accent2"/>
                </a:solidFill>
              </a:rPr>
              <a:t>Many </a:t>
            </a:r>
            <a:r>
              <a:rPr lang="en-US" sz="1800" dirty="0">
                <a:solidFill>
                  <a:schemeClr val="accent2"/>
                </a:solidFill>
              </a:rPr>
              <a:t>chains access a diversity of sale channels, </a:t>
            </a:r>
            <a:r>
              <a:rPr lang="en-US" sz="1800" dirty="0" smtClean="0">
                <a:solidFill>
                  <a:schemeClr val="accent2"/>
                </a:solidFill>
              </a:rPr>
              <a:t>both </a:t>
            </a:r>
            <a:r>
              <a:rPr lang="en-US" sz="1800" dirty="0">
                <a:solidFill>
                  <a:schemeClr val="accent2"/>
                </a:solidFill>
              </a:rPr>
              <a:t>direct and indirect </a:t>
            </a:r>
            <a:r>
              <a:rPr lang="en-US" sz="1800" dirty="0" smtClean="0">
                <a:solidFill>
                  <a:schemeClr val="accent2"/>
                </a:solidFill>
              </a:rPr>
              <a:t>channels</a:t>
            </a:r>
            <a:endParaRPr lang="nb-NO" sz="1800" dirty="0">
              <a:solidFill>
                <a:schemeClr val="accent2"/>
              </a:solidFill>
            </a:endParaRPr>
          </a:p>
          <a:p>
            <a:pPr lvl="0"/>
            <a:r>
              <a:rPr lang="en-US" sz="1800" dirty="0">
                <a:solidFill>
                  <a:schemeClr val="accent2"/>
                </a:solidFill>
              </a:rPr>
              <a:t>Utilize a diversity of means to communicate values and product qualities to </a:t>
            </a:r>
            <a:r>
              <a:rPr lang="en-US" sz="1800" dirty="0" smtClean="0">
                <a:solidFill>
                  <a:schemeClr val="accent2"/>
                </a:solidFill>
              </a:rPr>
              <a:t>consumers</a:t>
            </a:r>
            <a:endParaRPr lang="nb-NO" sz="1800" dirty="0">
              <a:solidFill>
                <a:schemeClr val="accent2"/>
              </a:solidFill>
            </a:endParaRPr>
          </a:p>
          <a:p>
            <a:pPr lvl="0"/>
            <a:r>
              <a:rPr lang="en-US" sz="1800" dirty="0">
                <a:solidFill>
                  <a:schemeClr val="accent2"/>
                </a:solidFill>
              </a:rPr>
              <a:t>Emphasize personal relationships between chain actors for building trust and common values along the chain -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secure communication of product </a:t>
            </a:r>
            <a:r>
              <a:rPr lang="en-US" sz="1800" dirty="0" smtClean="0">
                <a:solidFill>
                  <a:schemeClr val="accent2"/>
                </a:solidFill>
              </a:rPr>
              <a:t>qualities</a:t>
            </a:r>
            <a:endParaRPr lang="nb-NO" sz="1800" dirty="0">
              <a:solidFill>
                <a:schemeClr val="accent2"/>
              </a:solidFill>
            </a:endParaRPr>
          </a:p>
          <a:p>
            <a:pPr lvl="0"/>
            <a:r>
              <a:rPr lang="en-US" sz="1800" dirty="0" smtClean="0">
                <a:solidFill>
                  <a:schemeClr val="accent2"/>
                </a:solidFill>
              </a:rPr>
              <a:t>Established </a:t>
            </a:r>
            <a:r>
              <a:rPr lang="en-US" sz="1800" dirty="0">
                <a:solidFill>
                  <a:schemeClr val="accent2"/>
                </a:solidFill>
              </a:rPr>
              <a:t>a diversity of organizational forms/structures</a:t>
            </a:r>
            <a:r>
              <a:rPr lang="en-US" sz="1800" dirty="0" smtClean="0">
                <a:solidFill>
                  <a:schemeClr val="accent2"/>
                </a:solidFill>
              </a:rPr>
              <a:t>, - </a:t>
            </a:r>
            <a:r>
              <a:rPr lang="en-US" sz="1800" dirty="0">
                <a:solidFill>
                  <a:schemeClr val="accent2"/>
                </a:solidFill>
              </a:rPr>
              <a:t>forms of producer organizations </a:t>
            </a:r>
            <a:r>
              <a:rPr lang="en-US" sz="1800" dirty="0" smtClean="0">
                <a:solidFill>
                  <a:schemeClr val="accent2"/>
                </a:solidFill>
              </a:rPr>
              <a:t>common </a:t>
            </a:r>
            <a:r>
              <a:rPr lang="en-US" sz="1800" dirty="0">
                <a:solidFill>
                  <a:schemeClr val="accent2"/>
                </a:solidFill>
              </a:rPr>
              <a:t>in a majority </a:t>
            </a:r>
            <a:r>
              <a:rPr lang="en-US" sz="1800" dirty="0" smtClean="0">
                <a:solidFill>
                  <a:schemeClr val="accent2"/>
                </a:solidFill>
              </a:rPr>
              <a:t>of chains</a:t>
            </a:r>
            <a:endParaRPr lang="nb-NO" sz="1800" dirty="0">
              <a:solidFill>
                <a:schemeClr val="accent2"/>
              </a:solidFill>
            </a:endParaRP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5264"/>
            <a:ext cx="2554445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DIFFERENTIATION STRATEGIES     </a:t>
            </a:r>
            <a:br>
              <a:rPr lang="nb-NO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nb-NO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FOR HEALTHY GROWTH</a:t>
            </a:r>
            <a:endParaRPr lang="nb-NO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676400"/>
            <a:ext cx="6840760" cy="3925749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5264"/>
            <a:ext cx="2554445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Oval 2047"/>
          <p:cNvSpPr/>
          <p:nvPr/>
        </p:nvSpPr>
        <p:spPr>
          <a:xfrm>
            <a:off x="2429288" y="1704857"/>
            <a:ext cx="4107950" cy="3197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27" y="2290289"/>
            <a:ext cx="2784309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grpSp>
        <p:nvGrpSpPr>
          <p:cNvPr id="19" name="Group 16"/>
          <p:cNvGrpSpPr/>
          <p:nvPr/>
        </p:nvGrpSpPr>
        <p:grpSpPr>
          <a:xfrm rot="10621978">
            <a:off x="7366744" y="2454309"/>
            <a:ext cx="1624096" cy="1806165"/>
            <a:chOff x="838200" y="2895600"/>
            <a:chExt cx="2819400" cy="3048000"/>
          </a:xfrm>
          <a:solidFill>
            <a:schemeClr val="bg2">
              <a:lumMod val="90000"/>
            </a:schemeClr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1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6" name="Group 16"/>
          <p:cNvGrpSpPr/>
          <p:nvPr/>
        </p:nvGrpSpPr>
        <p:grpSpPr>
          <a:xfrm rot="14263443">
            <a:off x="5896419" y="4868716"/>
            <a:ext cx="1639722" cy="1823542"/>
            <a:chOff x="838200" y="2895600"/>
            <a:chExt cx="2819400" cy="3048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3" name="Group 16"/>
          <p:cNvGrpSpPr/>
          <p:nvPr/>
        </p:nvGrpSpPr>
        <p:grpSpPr>
          <a:xfrm rot="18657336">
            <a:off x="1948769" y="4743667"/>
            <a:ext cx="1640782" cy="1824721"/>
            <a:chOff x="838200" y="2895600"/>
            <a:chExt cx="2819400" cy="3048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5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0" name="Group 16"/>
          <p:cNvGrpSpPr/>
          <p:nvPr/>
        </p:nvGrpSpPr>
        <p:grpSpPr>
          <a:xfrm>
            <a:off x="179512" y="2447117"/>
            <a:ext cx="1574086" cy="1750548"/>
            <a:chOff x="838200" y="2895600"/>
            <a:chExt cx="2819400" cy="3048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2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7" name="Group 16"/>
          <p:cNvGrpSpPr/>
          <p:nvPr/>
        </p:nvGrpSpPr>
        <p:grpSpPr>
          <a:xfrm rot="7854070">
            <a:off x="5780757" y="56050"/>
            <a:ext cx="1610447" cy="1790985"/>
            <a:chOff x="838200" y="2895600"/>
            <a:chExt cx="2819400" cy="3048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9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4" name="Group 16"/>
          <p:cNvGrpSpPr/>
          <p:nvPr/>
        </p:nvGrpSpPr>
        <p:grpSpPr>
          <a:xfrm rot="2991424">
            <a:off x="1311555" y="200250"/>
            <a:ext cx="1622734" cy="1804650"/>
            <a:chOff x="838200" y="2895600"/>
            <a:chExt cx="2819400" cy="3048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838200" y="3157538"/>
              <a:ext cx="2819400" cy="26987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Arc 6"/>
            <p:cNvSpPr>
              <a:spLocks/>
            </p:cNvSpPr>
            <p:nvPr/>
          </p:nvSpPr>
          <p:spPr bwMode="auto">
            <a:xfrm>
              <a:off x="2667000" y="3389313"/>
              <a:ext cx="990600" cy="2139950"/>
            </a:xfrm>
            <a:custGeom>
              <a:avLst/>
              <a:gdLst>
                <a:gd name="G0" fmla="+- 0 0 0"/>
                <a:gd name="G1" fmla="+- 19963 0 0"/>
                <a:gd name="G2" fmla="+- 21600 0 0"/>
                <a:gd name="T0" fmla="*/ 8250 w 21600"/>
                <a:gd name="T1" fmla="*/ 0 h 39184"/>
                <a:gd name="T2" fmla="*/ 9855 w 21600"/>
                <a:gd name="T3" fmla="*/ 39184 h 39184"/>
                <a:gd name="T4" fmla="*/ 0 w 21600"/>
                <a:gd name="T5" fmla="*/ 19963 h 3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84" fill="none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</a:path>
                <a:path w="21600" h="39184" stroke="0" extrusionOk="0">
                  <a:moveTo>
                    <a:pt x="8249" y="0"/>
                  </a:moveTo>
                  <a:cubicBezTo>
                    <a:pt x="16329" y="3339"/>
                    <a:pt x="21600" y="11220"/>
                    <a:pt x="21600" y="19963"/>
                  </a:cubicBezTo>
                  <a:cubicBezTo>
                    <a:pt x="21600" y="28065"/>
                    <a:pt x="17065" y="35486"/>
                    <a:pt x="9854" y="39183"/>
                  </a:cubicBezTo>
                  <a:lnTo>
                    <a:pt x="0" y="1996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3038475" y="2895600"/>
              <a:ext cx="390525" cy="5222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3111500" y="5508625"/>
              <a:ext cx="469900" cy="434975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 rot="759153">
              <a:off x="2627313" y="3213100"/>
              <a:ext cx="6985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rot="1106097" flipH="1" flipV="1">
              <a:off x="1835150" y="5805488"/>
              <a:ext cx="730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6136" y="622429"/>
            <a:ext cx="158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Organizational </a:t>
            </a:r>
          </a:p>
          <a:p>
            <a:pPr algn="ctr"/>
            <a:r>
              <a:rPr lang="en-GB" dirty="0"/>
              <a:t>f</a:t>
            </a:r>
            <a:r>
              <a:rPr lang="en-GB" dirty="0" smtClean="0"/>
              <a:t>orms </a:t>
            </a:r>
            <a:endParaRPr lang="en-GB" dirty="0"/>
          </a:p>
        </p:txBody>
      </p:sp>
      <p:sp>
        <p:nvSpPr>
          <p:cNvPr id="2049" name="TextBox 2048"/>
          <p:cNvSpPr txBox="1"/>
          <p:nvPr/>
        </p:nvSpPr>
        <p:spPr>
          <a:xfrm>
            <a:off x="7380312" y="31409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Business logics</a:t>
            </a:r>
            <a:endParaRPr lang="en-GB" dirty="0"/>
          </a:p>
        </p:txBody>
      </p:sp>
      <p:sp>
        <p:nvSpPr>
          <p:cNvPr id="2051" name="TextBox 2050"/>
          <p:cNvSpPr txBox="1"/>
          <p:nvPr/>
        </p:nvSpPr>
        <p:spPr>
          <a:xfrm>
            <a:off x="5868144" y="5373216"/>
            <a:ext cx="17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Trade off </a:t>
            </a:r>
          </a:p>
          <a:p>
            <a:r>
              <a:rPr lang="en-GB" dirty="0" smtClean="0"/>
              <a:t>Values - volumes</a:t>
            </a:r>
            <a:endParaRPr lang="en-GB" dirty="0"/>
          </a:p>
        </p:txBody>
      </p:sp>
      <p:sp>
        <p:nvSpPr>
          <p:cNvPr id="2052" name="TextBox 2051"/>
          <p:cNvSpPr txBox="1"/>
          <p:nvPr/>
        </p:nvSpPr>
        <p:spPr>
          <a:xfrm>
            <a:off x="1922453" y="5410487"/>
            <a:ext cx="172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 </a:t>
            </a:r>
          </a:p>
          <a:p>
            <a:pPr algn="ctr"/>
            <a:r>
              <a:rPr lang="en-GB" dirty="0" smtClean="0"/>
              <a:t>of values</a:t>
            </a:r>
            <a:endParaRPr lang="en-GB" dirty="0"/>
          </a:p>
        </p:txBody>
      </p:sp>
      <p:sp>
        <p:nvSpPr>
          <p:cNvPr id="2053" name="TextBox 2052"/>
          <p:cNvSpPr txBox="1"/>
          <p:nvPr/>
        </p:nvSpPr>
        <p:spPr>
          <a:xfrm>
            <a:off x="240335" y="3011239"/>
            <a:ext cx="14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Mediation of </a:t>
            </a:r>
          </a:p>
          <a:p>
            <a:pPr algn="ctr"/>
            <a:r>
              <a:rPr lang="en-GB" dirty="0" smtClean="0"/>
              <a:t>qualities</a:t>
            </a:r>
            <a:endParaRPr lang="en-GB" dirty="0"/>
          </a:p>
        </p:txBody>
      </p:sp>
      <p:sp>
        <p:nvSpPr>
          <p:cNvPr id="2054" name="TextBox 2053"/>
          <p:cNvSpPr txBox="1"/>
          <p:nvPr/>
        </p:nvSpPr>
        <p:spPr>
          <a:xfrm>
            <a:off x="1460657" y="806511"/>
            <a:ext cx="131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Resilience </a:t>
            </a:r>
          </a:p>
          <a:p>
            <a:pPr algn="ctr"/>
            <a:r>
              <a:rPr lang="en-GB" dirty="0"/>
              <a:t>a</a:t>
            </a:r>
            <a:r>
              <a:rPr lang="en-GB" dirty="0" smtClean="0"/>
              <a:t>nd change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mid-term reflection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multi-perspectival approach is very inspiring, mobilises the skills and ownership of all the partners.</a:t>
            </a:r>
          </a:p>
          <a:p>
            <a:r>
              <a:rPr lang="en-GB" sz="2400" dirty="0" smtClean="0"/>
              <a:t>Takes a lot of project coordination (challenge of the ERA-net construction)</a:t>
            </a:r>
          </a:p>
          <a:p>
            <a:r>
              <a:rPr lang="en-GB" sz="2400" dirty="0" smtClean="0"/>
              <a:t>Organic actors are very busy. Draw on interaction with existing networks.</a:t>
            </a:r>
          </a:p>
          <a:p>
            <a:r>
              <a:rPr lang="en-GB" sz="2400" dirty="0" smtClean="0"/>
              <a:t>In terms of sustainable development organic shall be understood as framework for qualities/values more than a specific quality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15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3"/>
          <a:stretch/>
        </p:blipFill>
        <p:spPr bwMode="auto">
          <a:xfrm>
            <a:off x="238225" y="4655586"/>
            <a:ext cx="1944522" cy="125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" y="53073"/>
            <a:ext cx="3789525" cy="12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6261" b="15153"/>
          <a:stretch/>
        </p:blipFill>
        <p:spPr bwMode="auto">
          <a:xfrm>
            <a:off x="202275" y="3263249"/>
            <a:ext cx="2016420" cy="12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900" y="1129455"/>
            <a:ext cx="3779924" cy="209122"/>
          </a:xfrm>
          <a:prstGeom prst="rect">
            <a:avLst/>
          </a:prstGeom>
        </p:spPr>
        <p:txBody>
          <a:bodyPr wrap="square" lIns="20016" tIns="10008" rIns="20016" bIns="10008">
            <a:spAutoFit/>
          </a:bodyPr>
          <a:lstStyle/>
          <a:p>
            <a:pPr algn="ctr" defTabSz="200162">
              <a:defRPr/>
            </a:pPr>
            <a:r>
              <a:rPr lang="da-DK" sz="12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From niche to volumen with </a:t>
            </a:r>
            <a:r>
              <a:rPr lang="da-DK" sz="12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integrity</a:t>
            </a:r>
            <a:r>
              <a:rPr lang="da-DK" sz="12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 and trust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14412"/>
          <a:stretch/>
        </p:blipFill>
        <p:spPr bwMode="auto">
          <a:xfrm>
            <a:off x="207298" y="1949154"/>
            <a:ext cx="2006375" cy="121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1567" r="5906" b="14588"/>
          <a:stretch/>
        </p:blipFill>
        <p:spPr bwMode="auto">
          <a:xfrm>
            <a:off x="5602532" y="3069044"/>
            <a:ext cx="1593795" cy="13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7"/>
          <a:stretch/>
        </p:blipFill>
        <p:spPr bwMode="auto">
          <a:xfrm>
            <a:off x="3443200" y="1960902"/>
            <a:ext cx="2014243" cy="12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97" y="232470"/>
            <a:ext cx="1992598" cy="141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50" y="1895970"/>
            <a:ext cx="1691728" cy="134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93" y="4272793"/>
            <a:ext cx="2117699" cy="16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4900" y="1383376"/>
            <a:ext cx="3779924" cy="327624"/>
          </a:xfrm>
          <a:prstGeom prst="rect">
            <a:avLst/>
          </a:prstGeom>
        </p:spPr>
        <p:txBody>
          <a:bodyPr wrap="square" lIns="20016" tIns="10008" rIns="20016" bIns="10008">
            <a:spAutoFit/>
          </a:bodyPr>
          <a:lstStyle/>
          <a:p>
            <a:pPr algn="ctr" defTabSz="200162">
              <a:defRPr/>
            </a:pPr>
            <a:r>
              <a:rPr lang="da-DK" sz="10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Project </a:t>
            </a:r>
            <a:r>
              <a:rPr lang="da-DK" sz="10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coordinater</a:t>
            </a:r>
            <a:r>
              <a:rPr lang="da-DK" sz="10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 Egon Noe, </a:t>
            </a:r>
          </a:p>
          <a:p>
            <a:pPr algn="ctr" defTabSz="200162">
              <a:defRPr/>
            </a:pPr>
            <a:r>
              <a:rPr lang="da-DK" sz="10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Department of </a:t>
            </a:r>
            <a:r>
              <a:rPr lang="da-DK" sz="10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Agroecology</a:t>
            </a:r>
            <a:r>
              <a:rPr lang="da-DK" sz="10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, Aarhus </a:t>
            </a:r>
            <a:r>
              <a:rPr lang="da-DK" sz="10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University</a:t>
            </a:r>
            <a:r>
              <a:rPr lang="da-DK" sz="10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, Denmark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64" y="4712445"/>
            <a:ext cx="1868735" cy="14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7"/>
          <a:stretch/>
        </p:blipFill>
        <p:spPr bwMode="auto">
          <a:xfrm>
            <a:off x="2690771" y="3129629"/>
            <a:ext cx="1844448" cy="11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0" y="6250427"/>
            <a:ext cx="2442130" cy="3913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94468" y="6285785"/>
            <a:ext cx="7729582" cy="160326"/>
          </a:xfrm>
          <a:prstGeom prst="rect">
            <a:avLst/>
          </a:prstGeom>
        </p:spPr>
        <p:txBody>
          <a:bodyPr wrap="square" lIns="20016" tIns="10008" rIns="20016" bIns="10008">
            <a:spAutoFit/>
          </a:bodyPr>
          <a:lstStyle/>
          <a:p>
            <a:pPr defTabSz="200162">
              <a:defRPr/>
            </a:pPr>
            <a:r>
              <a:rPr lang="da-DK" sz="9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Information </a:t>
            </a:r>
            <a:r>
              <a:rPr lang="da-DK" sz="9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Bazar</a:t>
            </a:r>
            <a:r>
              <a:rPr lang="da-DK" sz="9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 European CORE </a:t>
            </a:r>
            <a:r>
              <a:rPr lang="da-DK" sz="9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Organic</a:t>
            </a:r>
            <a:r>
              <a:rPr lang="da-DK" sz="9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 Research 1 </a:t>
            </a:r>
            <a:r>
              <a:rPr lang="da-DK" sz="9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October</a:t>
            </a:r>
            <a:r>
              <a:rPr lang="da-DK" sz="900" kern="0" dirty="0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 2014, Stockholm, </a:t>
            </a:r>
            <a:r>
              <a:rPr lang="da-DK" sz="900" kern="0" dirty="0" err="1">
                <a:solidFill>
                  <a:srgbClr val="003399"/>
                </a:solidFill>
                <a:latin typeface="Verdana"/>
                <a:ea typeface="+mj-ea"/>
                <a:cs typeface="+mj-cs"/>
              </a:rPr>
              <a:t>Sweden</a:t>
            </a:r>
            <a:endParaRPr lang="da-DK" sz="900" kern="0" dirty="0">
              <a:solidFill>
                <a:srgbClr val="003399"/>
              </a:solidFill>
              <a:latin typeface="Verdana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79391" y="3934573"/>
            <a:ext cx="969008" cy="90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40778" y="3998351"/>
            <a:ext cx="655549" cy="84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33064" y="3004970"/>
            <a:ext cx="845959" cy="55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82468" y="3488987"/>
            <a:ext cx="11535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49530"/>
              </p:ext>
            </p:extLst>
          </p:nvPr>
        </p:nvGraphicFramePr>
        <p:xfrm>
          <a:off x="6187013" y="264863"/>
          <a:ext cx="2891643" cy="1700288"/>
        </p:xfrm>
        <a:graphic>
          <a:graphicData uri="http://schemas.openxmlformats.org/drawingml/2006/table">
            <a:tbl>
              <a:tblPr firstRow="1" bandRow="1"/>
              <a:tblGrid>
                <a:gridCol w="153811"/>
                <a:gridCol w="384527"/>
                <a:gridCol w="331540"/>
                <a:gridCol w="750746"/>
                <a:gridCol w="332773"/>
                <a:gridCol w="938246"/>
              </a:tblGrid>
              <a:tr h="104069">
                <a:tc>
                  <a:txBody>
                    <a:bodyPr/>
                    <a:lstStyle/>
                    <a:p>
                      <a:endParaRPr lang="da-DK" sz="400" b="1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endParaRPr lang="da-DK" sz="400" b="1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b="1" dirty="0" err="1" smtClean="0"/>
                        <a:t>Acronym</a:t>
                      </a:r>
                      <a:endParaRPr lang="da-DK" sz="400" b="1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b="1" dirty="0" smtClean="0"/>
                        <a:t>Organisation</a:t>
                      </a:r>
                      <a:endParaRPr lang="da-DK" sz="400" b="1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b="1" dirty="0" smtClean="0"/>
                        <a:t>Country</a:t>
                      </a:r>
                      <a:endParaRPr lang="da-DK" sz="400" b="1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b="1" dirty="0" smtClean="0"/>
                        <a:t>Contact person</a:t>
                      </a:r>
                      <a:endParaRPr lang="da-DK" sz="400" b="1" dirty="0"/>
                    </a:p>
                  </a:txBody>
                  <a:tcPr marL="19532" marR="19532" marT="10355" marB="10355"/>
                </a:tc>
              </a:tr>
              <a:tr h="1040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1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Coordinator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AU-AGRO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Aarhus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University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Denmark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Assoc</a:t>
                      </a:r>
                      <a:r>
                        <a:rPr lang="da-DK" sz="400" dirty="0" smtClean="0"/>
                        <a:t>.</a:t>
                      </a:r>
                      <a:r>
                        <a:rPr lang="da-DK" sz="400" baseline="0" dirty="0" smtClean="0"/>
                        <a:t> Prof. Egon Noe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2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KTH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Royal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Institute</a:t>
                      </a:r>
                      <a:r>
                        <a:rPr lang="da-DK" sz="400" baseline="0" dirty="0" smtClean="0"/>
                        <a:t> of Technology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Sweden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Assoc</a:t>
                      </a:r>
                      <a:r>
                        <a:rPr lang="da-DK" sz="400" dirty="0" smtClean="0"/>
                        <a:t>.</a:t>
                      </a:r>
                      <a:r>
                        <a:rPr lang="da-DK" sz="400" baseline="0" dirty="0" smtClean="0"/>
                        <a:t> Prof. Rebecka Milestad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040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3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INRA SAD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INRA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France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Dr. Claire </a:t>
                      </a:r>
                      <a:r>
                        <a:rPr lang="da-DK" sz="400" dirty="0" err="1" smtClean="0"/>
                        <a:t>Lamine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4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CRR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Centre for Rural Research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Norway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Dr., senior researcher</a:t>
                      </a:r>
                      <a:r>
                        <a:rPr lang="da-DK" sz="400" baseline="0" dirty="0" smtClean="0"/>
                        <a:t> Hilde </a:t>
                      </a:r>
                      <a:r>
                        <a:rPr lang="da-DK" sz="400" baseline="0" dirty="0" err="1" smtClean="0"/>
                        <a:t>Bjørkhaug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20709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5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FALS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University</a:t>
                      </a:r>
                      <a:r>
                        <a:rPr lang="da-DK" sz="400" dirty="0" smtClean="0"/>
                        <a:t> of Maribor, </a:t>
                      </a:r>
                      <a:r>
                        <a:rPr lang="da-DK" sz="400" dirty="0" err="1" smtClean="0"/>
                        <a:t>Faculty</a:t>
                      </a:r>
                      <a:r>
                        <a:rPr lang="da-DK" sz="400" baseline="0" dirty="0" smtClean="0"/>
                        <a:t> of </a:t>
                      </a:r>
                      <a:r>
                        <a:rPr lang="da-DK" sz="400" baseline="0" dirty="0" err="1" smtClean="0"/>
                        <a:t>Agriculture</a:t>
                      </a:r>
                      <a:r>
                        <a:rPr lang="da-DK" sz="400" baseline="0" dirty="0" smtClean="0"/>
                        <a:t> and Life Sciences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Slovenia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Assoc</a:t>
                      </a:r>
                      <a:r>
                        <a:rPr lang="da-DK" sz="400" dirty="0" smtClean="0"/>
                        <a:t>.</a:t>
                      </a:r>
                      <a:r>
                        <a:rPr lang="da-DK" sz="400" baseline="0" dirty="0" smtClean="0"/>
                        <a:t> Prof. </a:t>
                      </a:r>
                      <a:r>
                        <a:rPr lang="da-DK" sz="400" baseline="0" dirty="0" err="1" smtClean="0"/>
                        <a:t>Andreja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Borec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040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6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UIBK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University</a:t>
                      </a:r>
                      <a:r>
                        <a:rPr lang="da-DK" sz="400" dirty="0" smtClean="0"/>
                        <a:t> of Innsbruck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Austria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Assoc</a:t>
                      </a:r>
                      <a:r>
                        <a:rPr lang="da-DK" sz="400" dirty="0" smtClean="0"/>
                        <a:t>. Prof. Markus </a:t>
                      </a:r>
                      <a:r>
                        <a:rPr lang="da-DK" sz="400" dirty="0" err="1" smtClean="0"/>
                        <a:t>Schermer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7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SDU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Suleyman</a:t>
                      </a:r>
                      <a:r>
                        <a:rPr lang="da-DK" sz="400" dirty="0" smtClean="0"/>
                        <a:t> Demirel </a:t>
                      </a:r>
                      <a:r>
                        <a:rPr lang="da-DK" sz="400" dirty="0" err="1" smtClean="0"/>
                        <a:t>University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Turkey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Assistant</a:t>
                      </a:r>
                      <a:r>
                        <a:rPr lang="da-DK" sz="400" baseline="0" dirty="0" smtClean="0"/>
                        <a:t> prof. </a:t>
                      </a:r>
                      <a:r>
                        <a:rPr lang="da-DK" sz="400" baseline="0" dirty="0" err="1" smtClean="0"/>
                        <a:t>Handan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Giray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8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MTT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MTT </a:t>
                      </a:r>
                      <a:r>
                        <a:rPr lang="da-DK" sz="400" dirty="0" err="1" smtClean="0"/>
                        <a:t>Agrifood</a:t>
                      </a:r>
                      <a:r>
                        <a:rPr lang="da-DK" sz="400" baseline="0" dirty="0" smtClean="0"/>
                        <a:t> Finland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Finland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PhD</a:t>
                      </a:r>
                      <a:r>
                        <a:rPr lang="da-DK" sz="400" dirty="0" smtClean="0"/>
                        <a:t>, senior researcher </a:t>
                      </a:r>
                      <a:r>
                        <a:rPr lang="da-DK" sz="400" dirty="0" err="1" smtClean="0"/>
                        <a:t>Helmi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Risku-Norja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20709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9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HNEE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Uni. o</a:t>
                      </a:r>
                      <a:r>
                        <a:rPr lang="da-DK" sz="400" baseline="0" dirty="0" smtClean="0"/>
                        <a:t>f </a:t>
                      </a:r>
                      <a:r>
                        <a:rPr lang="da-DK" sz="400" baseline="0" dirty="0" err="1" smtClean="0"/>
                        <a:t>Appl</a:t>
                      </a:r>
                      <a:r>
                        <a:rPr lang="da-DK" sz="400" baseline="0" dirty="0" smtClean="0"/>
                        <a:t>. Sciences in </a:t>
                      </a:r>
                      <a:r>
                        <a:rPr lang="da-DK" sz="400" baseline="0" dirty="0" err="1" smtClean="0"/>
                        <a:t>Sustain</a:t>
                      </a:r>
                      <a:r>
                        <a:rPr lang="da-DK" sz="400" baseline="0" dirty="0" smtClean="0"/>
                        <a:t>- </a:t>
                      </a:r>
                      <a:r>
                        <a:rPr lang="da-DK" sz="400" baseline="0" dirty="0" err="1" smtClean="0"/>
                        <a:t>able</a:t>
                      </a:r>
                      <a:r>
                        <a:rPr lang="da-DK" sz="400" baseline="0" dirty="0" smtClean="0"/>
                        <a:t> Development in </a:t>
                      </a:r>
                      <a:r>
                        <a:rPr lang="da-DK" sz="400" baseline="0" dirty="0" err="1" smtClean="0"/>
                        <a:t>Eberswalde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Germany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Dr., senior researcher Susanne von </a:t>
                      </a:r>
                      <a:r>
                        <a:rPr lang="da-DK" sz="400" dirty="0" err="1" smtClean="0"/>
                        <a:t>Muenchhausen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10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MARIM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GDAR </a:t>
                      </a:r>
                      <a:r>
                        <a:rPr lang="da-DK" sz="400" dirty="0" err="1" smtClean="0"/>
                        <a:t>Fruit</a:t>
                      </a:r>
                      <a:r>
                        <a:rPr lang="da-DK" sz="400" baseline="0" dirty="0" smtClean="0"/>
                        <a:t> Growing Research Station Manager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Turkey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Dr., researcher Adem </a:t>
                      </a:r>
                      <a:r>
                        <a:rPr lang="da-DK" sz="400" dirty="0" err="1" smtClean="0"/>
                        <a:t>Atasay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  <a:tr h="144969"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11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400" dirty="0" smtClean="0"/>
                        <a:t>Partner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LAEI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Institute</a:t>
                      </a:r>
                      <a:r>
                        <a:rPr lang="da-DK" sz="400" dirty="0" smtClean="0"/>
                        <a:t> of </a:t>
                      </a:r>
                      <a:r>
                        <a:rPr lang="da-DK" sz="400" dirty="0" err="1" smtClean="0"/>
                        <a:t>Agrarian</a:t>
                      </a:r>
                      <a:r>
                        <a:rPr lang="da-DK" sz="400" baseline="0" dirty="0" smtClean="0"/>
                        <a:t> </a:t>
                      </a:r>
                      <a:r>
                        <a:rPr lang="da-DK" sz="400" baseline="0" dirty="0" err="1" smtClean="0"/>
                        <a:t>Economics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err="1" smtClean="0"/>
                        <a:t>Lithuania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  <a:tc>
                  <a:txBody>
                    <a:bodyPr/>
                    <a:lstStyle/>
                    <a:p>
                      <a:r>
                        <a:rPr lang="da-DK" sz="400" dirty="0" smtClean="0"/>
                        <a:t>Dr. </a:t>
                      </a:r>
                      <a:r>
                        <a:rPr lang="da-DK" sz="400" dirty="0" err="1" smtClean="0"/>
                        <a:t>Virgilijus</a:t>
                      </a:r>
                      <a:r>
                        <a:rPr lang="da-DK" sz="400" dirty="0" smtClean="0"/>
                        <a:t> </a:t>
                      </a:r>
                      <a:r>
                        <a:rPr lang="da-DK" sz="400" dirty="0" err="1" smtClean="0"/>
                        <a:t>Skulskis</a:t>
                      </a:r>
                      <a:endParaRPr lang="da-DK" sz="400" dirty="0"/>
                    </a:p>
                  </a:txBody>
                  <a:tcPr marL="19532" marR="19532" marT="10355" marB="103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274"/>
            <a:ext cx="8258175" cy="1143000"/>
          </a:xfrm>
        </p:spPr>
        <p:txBody>
          <a:bodyPr/>
          <a:lstStyle/>
          <a:p>
            <a:r>
              <a:rPr lang="en-GB" dirty="0" smtClean="0"/>
              <a:t>Consortium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00182"/>
              </p:ext>
            </p:extLst>
          </p:nvPr>
        </p:nvGraphicFramePr>
        <p:xfrm>
          <a:off x="107504" y="980728"/>
          <a:ext cx="8928988" cy="4881880"/>
        </p:xfrm>
        <a:graphic>
          <a:graphicData uri="http://schemas.openxmlformats.org/drawingml/2006/table">
            <a:tbl>
              <a:tblPr firstRow="1" bandRow="1"/>
              <a:tblGrid>
                <a:gridCol w="432047"/>
                <a:gridCol w="1152128"/>
                <a:gridCol w="1008112"/>
                <a:gridCol w="2808312"/>
                <a:gridCol w="936104"/>
                <a:gridCol w="2592285"/>
              </a:tblGrid>
              <a:tr h="370840">
                <a:tc>
                  <a:txBody>
                    <a:bodyPr/>
                    <a:lstStyle/>
                    <a:p>
                      <a:endParaRPr lang="da-D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 err="1" smtClean="0"/>
                        <a:t>Acronym</a:t>
                      </a:r>
                      <a:endParaRPr lang="da-D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/>
                        <a:t>Organisation</a:t>
                      </a:r>
                      <a:endParaRPr lang="da-D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/>
                        <a:t>Country</a:t>
                      </a:r>
                      <a:endParaRPr lang="da-D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 smtClean="0"/>
                        <a:t>Contact person</a:t>
                      </a:r>
                      <a:endParaRPr lang="da-DK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Coordinator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AU-AGRO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Aarhus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University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Denmark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Assoc</a:t>
                      </a:r>
                      <a:r>
                        <a:rPr lang="da-DK" sz="1200" dirty="0" smtClean="0"/>
                        <a:t>.</a:t>
                      </a:r>
                      <a:r>
                        <a:rPr lang="da-DK" sz="1200" baseline="0" dirty="0" smtClean="0"/>
                        <a:t> Prof. Egon Noe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KTH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Royal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Institute</a:t>
                      </a:r>
                      <a:r>
                        <a:rPr lang="da-DK" sz="1200" baseline="0" dirty="0" smtClean="0"/>
                        <a:t> of Technology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Sweden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Assoc</a:t>
                      </a:r>
                      <a:r>
                        <a:rPr lang="da-DK" sz="1200" dirty="0" smtClean="0"/>
                        <a:t>.</a:t>
                      </a:r>
                      <a:r>
                        <a:rPr lang="da-DK" sz="1200" baseline="0" dirty="0" smtClean="0"/>
                        <a:t> Prof. Rebecka Milestad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INRA SAD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INRA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France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Dr. Claire </a:t>
                      </a:r>
                      <a:r>
                        <a:rPr lang="da-DK" sz="1200" dirty="0" err="1" smtClean="0"/>
                        <a:t>Lamine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CRR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Centre for Rural Research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Norway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Dr., senior researcher</a:t>
                      </a:r>
                      <a:r>
                        <a:rPr lang="da-DK" sz="1200" baseline="0" dirty="0" smtClean="0"/>
                        <a:t> Hilde </a:t>
                      </a:r>
                      <a:r>
                        <a:rPr lang="da-DK" sz="1200" baseline="0" dirty="0" err="1" smtClean="0"/>
                        <a:t>Bjørkhaug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FALS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University</a:t>
                      </a:r>
                      <a:r>
                        <a:rPr lang="da-DK" sz="1200" dirty="0" smtClean="0"/>
                        <a:t> of Maribor, </a:t>
                      </a:r>
                      <a:r>
                        <a:rPr lang="da-DK" sz="1200" dirty="0" err="1" smtClean="0"/>
                        <a:t>Faculty</a:t>
                      </a:r>
                      <a:r>
                        <a:rPr lang="da-DK" sz="1200" baseline="0" dirty="0" smtClean="0"/>
                        <a:t> of </a:t>
                      </a:r>
                      <a:r>
                        <a:rPr lang="da-DK" sz="1200" baseline="0" dirty="0" err="1" smtClean="0"/>
                        <a:t>Agriculture</a:t>
                      </a:r>
                      <a:r>
                        <a:rPr lang="da-DK" sz="1200" baseline="0" dirty="0" smtClean="0"/>
                        <a:t> and Life Sciences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Slovenia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Assoc</a:t>
                      </a:r>
                      <a:r>
                        <a:rPr lang="da-DK" sz="1200" dirty="0" smtClean="0"/>
                        <a:t>.</a:t>
                      </a:r>
                      <a:r>
                        <a:rPr lang="da-DK" sz="1200" baseline="0" dirty="0" smtClean="0"/>
                        <a:t> Prof. </a:t>
                      </a:r>
                      <a:r>
                        <a:rPr lang="da-DK" sz="1200" baseline="0" dirty="0" err="1" smtClean="0"/>
                        <a:t>Andreja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Borec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6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UIBK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University</a:t>
                      </a:r>
                      <a:r>
                        <a:rPr lang="da-DK" sz="1200" dirty="0" smtClean="0"/>
                        <a:t> of Innsbruck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Austria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Assoc</a:t>
                      </a:r>
                      <a:r>
                        <a:rPr lang="da-DK" sz="1200" dirty="0" smtClean="0"/>
                        <a:t>. Prof. Markus </a:t>
                      </a:r>
                      <a:r>
                        <a:rPr lang="da-DK" sz="1200" dirty="0" err="1" smtClean="0"/>
                        <a:t>Schermer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7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SDU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Suleyman</a:t>
                      </a:r>
                      <a:r>
                        <a:rPr lang="da-DK" sz="1200" dirty="0" smtClean="0"/>
                        <a:t> Demirel </a:t>
                      </a:r>
                      <a:r>
                        <a:rPr lang="da-DK" sz="1200" dirty="0" err="1" smtClean="0"/>
                        <a:t>University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Turkey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Assistant</a:t>
                      </a:r>
                      <a:r>
                        <a:rPr lang="da-DK" sz="1200" baseline="0" dirty="0" smtClean="0"/>
                        <a:t> prof. </a:t>
                      </a:r>
                      <a:r>
                        <a:rPr lang="da-DK" sz="1200" baseline="0" dirty="0" err="1" smtClean="0"/>
                        <a:t>Handan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Giray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8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MTT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MTT </a:t>
                      </a:r>
                      <a:r>
                        <a:rPr lang="da-DK" sz="1200" dirty="0" err="1" smtClean="0"/>
                        <a:t>Agrifood</a:t>
                      </a:r>
                      <a:r>
                        <a:rPr lang="da-DK" sz="1200" baseline="0" dirty="0" smtClean="0"/>
                        <a:t> Finland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Finland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PhD</a:t>
                      </a:r>
                      <a:r>
                        <a:rPr lang="da-DK" sz="1200" dirty="0" smtClean="0"/>
                        <a:t>, senior researcher </a:t>
                      </a:r>
                      <a:r>
                        <a:rPr lang="da-DK" sz="1200" dirty="0" err="1" smtClean="0"/>
                        <a:t>Helmi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Risku-Norja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9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HNEE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Uni. o</a:t>
                      </a:r>
                      <a:r>
                        <a:rPr lang="da-DK" sz="1200" baseline="0" dirty="0" smtClean="0"/>
                        <a:t>f </a:t>
                      </a:r>
                      <a:r>
                        <a:rPr lang="da-DK" sz="1200" baseline="0" dirty="0" err="1" smtClean="0"/>
                        <a:t>Appl</a:t>
                      </a:r>
                      <a:r>
                        <a:rPr lang="da-DK" sz="1200" baseline="0" dirty="0" smtClean="0"/>
                        <a:t>. Sciences in </a:t>
                      </a:r>
                      <a:r>
                        <a:rPr lang="da-DK" sz="1200" baseline="0" dirty="0" err="1" smtClean="0"/>
                        <a:t>Sustain</a:t>
                      </a:r>
                      <a:r>
                        <a:rPr lang="da-DK" sz="1200" baseline="0" dirty="0" smtClean="0"/>
                        <a:t>- </a:t>
                      </a:r>
                      <a:r>
                        <a:rPr lang="da-DK" sz="1200" baseline="0" dirty="0" err="1" smtClean="0"/>
                        <a:t>able</a:t>
                      </a:r>
                      <a:r>
                        <a:rPr lang="da-DK" sz="1200" baseline="0" dirty="0" smtClean="0"/>
                        <a:t> Development in </a:t>
                      </a:r>
                      <a:r>
                        <a:rPr lang="da-DK" sz="1200" baseline="0" dirty="0" err="1" smtClean="0"/>
                        <a:t>Eberswalde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Germany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Dr., senior researcher Susanne von </a:t>
                      </a:r>
                      <a:r>
                        <a:rPr lang="da-DK" sz="1200" dirty="0" err="1" smtClean="0"/>
                        <a:t>Muenchhausen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10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MARIM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GDAR </a:t>
                      </a:r>
                      <a:r>
                        <a:rPr lang="da-DK" sz="1200" dirty="0" err="1" smtClean="0"/>
                        <a:t>Fruit</a:t>
                      </a:r>
                      <a:r>
                        <a:rPr lang="da-DK" sz="1200" baseline="0" dirty="0" smtClean="0"/>
                        <a:t> Growing Research Station Manager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Turkey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Dr., researcher Adem </a:t>
                      </a:r>
                      <a:r>
                        <a:rPr lang="da-DK" sz="1200" dirty="0" err="1" smtClean="0"/>
                        <a:t>Atasay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Partner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LAEI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Institute</a:t>
                      </a:r>
                      <a:r>
                        <a:rPr lang="da-DK" sz="1200" dirty="0" smtClean="0"/>
                        <a:t> of </a:t>
                      </a:r>
                      <a:r>
                        <a:rPr lang="da-DK" sz="1200" dirty="0" err="1" smtClean="0"/>
                        <a:t>Agrarian</a:t>
                      </a:r>
                      <a:r>
                        <a:rPr lang="da-DK" sz="1200" baseline="0" dirty="0" smtClean="0"/>
                        <a:t> </a:t>
                      </a:r>
                      <a:r>
                        <a:rPr lang="da-DK" sz="1200" baseline="0" dirty="0" err="1" smtClean="0"/>
                        <a:t>Economics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Lithuania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Dr. </a:t>
                      </a:r>
                      <a:r>
                        <a:rPr lang="da-DK" sz="1200" dirty="0" err="1" smtClean="0"/>
                        <a:t>Virgilijus</a:t>
                      </a:r>
                      <a:r>
                        <a:rPr lang="da-DK" sz="1200" dirty="0" smtClean="0"/>
                        <a:t> </a:t>
                      </a:r>
                      <a:r>
                        <a:rPr lang="da-DK" sz="1200" dirty="0" err="1" smtClean="0"/>
                        <a:t>Skulskis</a:t>
                      </a:r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0" y="0"/>
            <a:ext cx="9166795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0" y="-12220"/>
            <a:ext cx="9166795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Main rationale of </a:t>
            </a:r>
            <a:r>
              <a:rPr lang="da-DK" b="1" dirty="0" smtClean="0"/>
              <a:t>HealthyGrowth:</a:t>
            </a:r>
            <a:endParaRPr lang="en-GB" b="1" dirty="0" smtClean="0"/>
          </a:p>
          <a:p>
            <a:r>
              <a:rPr lang="en-GB" dirty="0" smtClean="0"/>
              <a:t>That </a:t>
            </a:r>
            <a:r>
              <a:rPr lang="en-GB" dirty="0"/>
              <a:t>a healthy and sustainable growth in the organic market depends on the ability of market chains </a:t>
            </a:r>
            <a:r>
              <a:rPr lang="en-GB" dirty="0" smtClean="0"/>
              <a:t>to </a:t>
            </a:r>
            <a:r>
              <a:rPr lang="en-GB" dirty="0"/>
              <a:t>combine volume </a:t>
            </a:r>
            <a:r>
              <a:rPr lang="en-GB" dirty="0" smtClean="0"/>
              <a:t>and values, with </a:t>
            </a:r>
            <a:r>
              <a:rPr lang="en-GB" dirty="0"/>
              <a:t>measures that secure integrity and trust based on the organic values and principles, </a:t>
            </a:r>
            <a:r>
              <a:rPr lang="en-GB" dirty="0" smtClean="0"/>
              <a:t>and </a:t>
            </a:r>
            <a:r>
              <a:rPr lang="en-GB" dirty="0"/>
              <a:t>thereby generating a prize premium that can be distributed along the chain</a:t>
            </a:r>
            <a:r>
              <a:rPr lang="en-GB" dirty="0" smtClean="0"/>
              <a:t>.</a:t>
            </a:r>
          </a:p>
          <a:p>
            <a:endParaRPr lang="en-GB" b="1" dirty="0" smtClean="0"/>
          </a:p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258175" cy="1143000"/>
          </a:xfrm>
        </p:spPr>
        <p:txBody>
          <a:bodyPr/>
          <a:lstStyle/>
          <a:p>
            <a:pPr algn="ctr"/>
            <a:r>
              <a:rPr lang="da-DK" sz="2800" dirty="0" smtClean="0"/>
              <a:t>Healthy</a:t>
            </a:r>
            <a:r>
              <a:rPr lang="da-DK" sz="2800" dirty="0"/>
              <a:t>G</a:t>
            </a:r>
            <a:r>
              <a:rPr lang="da-DK" sz="2800" dirty="0" smtClean="0"/>
              <a:t>rowth: From niche to volumen with </a:t>
            </a:r>
            <a:r>
              <a:rPr lang="da-DK" sz="2800" dirty="0" err="1" smtClean="0"/>
              <a:t>integrity</a:t>
            </a:r>
            <a:r>
              <a:rPr lang="da-DK" sz="2800" dirty="0" smtClean="0"/>
              <a:t> and trust</a:t>
            </a:r>
            <a:endParaRPr lang="da-DK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73100"/>
            <a:ext cx="2736304" cy="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8258175" cy="114300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The main </a:t>
            </a:r>
            <a:r>
              <a:rPr lang="en-GB" b="1" dirty="0" smtClean="0"/>
              <a:t>hypotheses:</a:t>
            </a:r>
            <a:endParaRPr lang="en-GB" dirty="0" smtClean="0"/>
          </a:p>
          <a:p>
            <a:r>
              <a:rPr lang="en-GB" dirty="0" smtClean="0"/>
              <a:t>Mid-scale </a:t>
            </a:r>
            <a:r>
              <a:rPr lang="en-GB" dirty="0"/>
              <a:t>value </a:t>
            </a:r>
            <a:r>
              <a:rPr lang="en-GB" dirty="0" smtClean="0"/>
              <a:t>chains operate </a:t>
            </a:r>
            <a:r>
              <a:rPr lang="en-GB" dirty="0"/>
              <a:t>by a different marketing logic than either small- or large-scale chains, based on different forms of organisations, partnerships and </a:t>
            </a:r>
            <a:r>
              <a:rPr lang="en-GB" dirty="0" smtClean="0"/>
              <a:t>strategies </a:t>
            </a:r>
          </a:p>
          <a:p>
            <a:r>
              <a:rPr lang="en-GB" dirty="0" smtClean="0"/>
              <a:t>that </a:t>
            </a:r>
            <a:r>
              <a:rPr lang="en-GB" dirty="0"/>
              <a:t>this enables them to combine growth in volume with a high and growing level of organic values throughout the market chain as a sound foundation for organic integrity and consumer </a:t>
            </a:r>
            <a:r>
              <a:rPr lang="en-GB" dirty="0" smtClean="0"/>
              <a:t>trust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73100"/>
            <a:ext cx="2736304" cy="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smtClean="0"/>
              <a:t>aim: </a:t>
            </a:r>
            <a:endParaRPr lang="en-GB" dirty="0" smtClean="0"/>
          </a:p>
          <a:p>
            <a:r>
              <a:rPr lang="en-GB" dirty="0" smtClean="0"/>
              <a:t>is to study a range of successful mid-scale food value chains</a:t>
            </a:r>
          </a:p>
          <a:p>
            <a:r>
              <a:rPr lang="en-GB" dirty="0"/>
              <a:t>and show </a:t>
            </a:r>
            <a:r>
              <a:rPr lang="en-GB" dirty="0" smtClean="0"/>
              <a:t>the fundamental prerequisites for their success in combining volume and values</a:t>
            </a:r>
          </a:p>
          <a:p>
            <a:r>
              <a:rPr lang="en-GB" dirty="0"/>
              <a:t>in order to </a:t>
            </a:r>
            <a:r>
              <a:rPr lang="en-GB" dirty="0" smtClean="0"/>
              <a:t>support the development of new organic value chains and provide new opportunities for organic actors.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73100"/>
            <a:ext cx="2736304" cy="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7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1"/>
          <a:stretch/>
        </p:blipFill>
        <p:spPr bwMode="auto">
          <a:xfrm>
            <a:off x="504056" y="0"/>
            <a:ext cx="8100392" cy="60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73100"/>
            <a:ext cx="2736304" cy="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24936" cy="1944216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STATE OF THE ART REVIEW </a:t>
            </a:r>
            <a:r>
              <a:rPr lang="nb-NO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</a:t>
            </a:r>
            <a:br>
              <a:rPr lang="nb-NO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nb-NO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 HEALTHY GROWTH INITIATIVES IN THE MIDT-SCALE VALUES-BASED CHAINS OF ORGANIC FOOD</a:t>
            </a:r>
            <a:endParaRPr lang="nb-NO" sz="2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The 11th European IFSA Symposium, </a:t>
            </a:r>
            <a:endParaRPr lang="en-US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1-4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April 2014 in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Berlin</a:t>
            </a:r>
            <a:endParaRPr lang="nb-NO" sz="2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nb-NO" sz="16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nb-NO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Gunn-Turid Kvam and Hilde Bjørkhaug </a:t>
            </a:r>
          </a:p>
          <a:p>
            <a:r>
              <a:rPr lang="nb-NO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Centre for Rural Research, Norway</a:t>
            </a:r>
            <a:endParaRPr lang="nb-NO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0777"/>
            <a:ext cx="2555776" cy="8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_au">
  <a:themeElements>
    <a:clrScheme name="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rsk Presentasjon1">
  <a:themeElements>
    <a:clrScheme name="Bygdeforsk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ygdeforsk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ygdeforsk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ygdeforsk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rsk Presentasjon1">
  <a:themeElements>
    <a:clrScheme name="Bygdeforsk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ygdeforsk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ygdeforsk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ygdeforsk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rsk Presentasjon1">
  <a:themeElements>
    <a:clrScheme name="Bygdeforsk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ygdeforsk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ygdeforsk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ygdeforsk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ygdeforsk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ny_au_uk</Template>
  <TotalTime>489</TotalTime>
  <Words>748</Words>
  <Application>Microsoft Office PowerPoint</Application>
  <PresentationFormat>On-screen Show (4:3)</PresentationFormat>
  <Paragraphs>194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ny_au</vt:lpstr>
      <vt:lpstr>Larissa</vt:lpstr>
      <vt:lpstr>Norsk Presentasjon1</vt:lpstr>
      <vt:lpstr>1_Norsk Presentasjon1</vt:lpstr>
      <vt:lpstr>2_Norsk Presentasjon1</vt:lpstr>
      <vt:lpstr>HealthyGrowth Midterm</vt:lpstr>
      <vt:lpstr>PowerPoint Presentation</vt:lpstr>
      <vt:lpstr>Consortium</vt:lpstr>
      <vt:lpstr>PowerPoint Presentation</vt:lpstr>
      <vt:lpstr>HealthyGrowth: From niche to volumen with integrity and trust</vt:lpstr>
      <vt:lpstr>PowerPoint Presentation</vt:lpstr>
      <vt:lpstr>PowerPoint Presentation</vt:lpstr>
      <vt:lpstr>PowerPoint Presentation</vt:lpstr>
      <vt:lpstr>STATE OF THE ART REVIEW - ON HEALTHY GROWTH INITIATIVES IN THE MIDT-SCALE VALUES-BASED CHAINS OF ORGANIC FOOD</vt:lpstr>
      <vt:lpstr>CONCLUSIONS</vt:lpstr>
      <vt:lpstr>DIFFERENTIATION STRATEGIES      FOR HEALTHY GROWTH</vt:lpstr>
      <vt:lpstr>PowerPoint Presentation</vt:lpstr>
      <vt:lpstr>Some mid-term reflection</vt:lpstr>
    </vt:vector>
  </TitlesOfParts>
  <Company>Aarhus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HealthyGrowth</dc:title>
  <dc:creator>Egon Noe</dc:creator>
  <cp:lastModifiedBy>Jytte Klara Christensen</cp:lastModifiedBy>
  <cp:revision>37</cp:revision>
  <cp:lastPrinted>2014-10-10T09:13:11Z</cp:lastPrinted>
  <dcterms:created xsi:type="dcterms:W3CDTF">2013-04-24T07:21:43Z</dcterms:created>
  <dcterms:modified xsi:type="dcterms:W3CDTF">2014-10-10T10:56:03Z</dcterms:modified>
</cp:coreProperties>
</file>